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57" r:id="rId3"/>
    <p:sldId id="258" r:id="rId4"/>
    <p:sldId id="281" r:id="rId5"/>
    <p:sldId id="282" r:id="rId6"/>
    <p:sldId id="259" r:id="rId7"/>
    <p:sldId id="262" r:id="rId8"/>
    <p:sldId id="261" r:id="rId9"/>
    <p:sldId id="260" r:id="rId10"/>
    <p:sldId id="263" r:id="rId11"/>
    <p:sldId id="264" r:id="rId12"/>
    <p:sldId id="265" r:id="rId13"/>
    <p:sldId id="276" r:id="rId14"/>
    <p:sldId id="266" r:id="rId15"/>
    <p:sldId id="267" r:id="rId16"/>
    <p:sldId id="268" r:id="rId17"/>
    <p:sldId id="269" r:id="rId18"/>
    <p:sldId id="277" r:id="rId19"/>
    <p:sldId id="278" r:id="rId20"/>
    <p:sldId id="279" r:id="rId21"/>
    <p:sldId id="280" r:id="rId22"/>
    <p:sldId id="270" r:id="rId23"/>
    <p:sldId id="271" r:id="rId24"/>
    <p:sldId id="272"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5915"/>
  </p:normalViewPr>
  <p:slideViewPr>
    <p:cSldViewPr snapToGrid="0" snapToObjects="1">
      <p:cViewPr varScale="1">
        <p:scale>
          <a:sx n="82" d="100"/>
          <a:sy n="82"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2/23/2021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4158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2/23/2021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5664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2/23/2021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4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2/23/2021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3835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2/23/2021</a:t>
            </a:fld>
            <a:endParaRPr lang="en-US" dirty="0"/>
          </a:p>
        </p:txBody>
      </p:sp>
    </p:spTree>
    <p:extLst>
      <p:ext uri="{BB962C8B-B14F-4D97-AF65-F5344CB8AC3E}">
        <p14:creationId xmlns:p14="http://schemas.microsoft.com/office/powerpoint/2010/main" val="3828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2/23/2021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958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2/23/2021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737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2/23/2021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8731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2/23/2021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0075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2/23/2021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8812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2/23/2021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0725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2/23/2021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767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Hu2EdU86SMM?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floridaguardian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lderaffairs.state.fl.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6140A6C0-0017-4D35-83E0-8C1730C45883}"/>
              </a:ext>
            </a:extLst>
          </p:cNvPr>
          <p:cNvPicPr>
            <a:picLocks noChangeAspect="1"/>
          </p:cNvPicPr>
          <p:nvPr/>
        </p:nvPicPr>
        <p:blipFill rotWithShape="1">
          <a:blip r:embed="rId2"/>
          <a:srcRect l="2541" r="22685"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25E4990-3497-0F44-9DF5-5E8C2600EF90}"/>
              </a:ext>
            </a:extLst>
          </p:cNvPr>
          <p:cNvSpPr>
            <a:spLocks noGrp="1"/>
          </p:cNvSpPr>
          <p:nvPr>
            <p:ph type="ctrTitle"/>
          </p:nvPr>
        </p:nvSpPr>
        <p:spPr>
          <a:xfrm>
            <a:off x="1180531" y="1346268"/>
            <a:ext cx="5274860" cy="3066706"/>
          </a:xfrm>
        </p:spPr>
        <p:txBody>
          <a:bodyPr anchor="b">
            <a:normAutofit/>
          </a:bodyPr>
          <a:lstStyle/>
          <a:p>
            <a:r>
              <a:rPr lang="en-US" sz="4800" dirty="0"/>
              <a:t>Guardianship</a:t>
            </a:r>
            <a:br>
              <a:rPr lang="en-US" sz="4800" dirty="0"/>
            </a:br>
            <a:r>
              <a:rPr lang="en-US" sz="4800" dirty="0"/>
              <a:t>”All you need    to know.”</a:t>
            </a:r>
          </a:p>
        </p:txBody>
      </p:sp>
      <p:sp>
        <p:nvSpPr>
          <p:cNvPr id="3" name="Subtitle 2">
            <a:extLst>
              <a:ext uri="{FF2B5EF4-FFF2-40B4-BE49-F238E27FC236}">
                <a16:creationId xmlns:a16="http://schemas.microsoft.com/office/drawing/2014/main" id="{5F5CD3EC-5CAD-F349-A460-22E34FE666F2}"/>
              </a:ext>
            </a:extLst>
          </p:cNvPr>
          <p:cNvSpPr>
            <a:spLocks noGrp="1"/>
          </p:cNvSpPr>
          <p:nvPr>
            <p:ph type="subTitle" idx="1"/>
          </p:nvPr>
        </p:nvSpPr>
        <p:spPr>
          <a:xfrm>
            <a:off x="1201212" y="4412974"/>
            <a:ext cx="4162357" cy="1576188"/>
          </a:xfrm>
        </p:spPr>
        <p:txBody>
          <a:bodyPr anchor="t">
            <a:normAutofit fontScale="62500" lnSpcReduction="20000"/>
          </a:bodyPr>
          <a:lstStyle/>
          <a:p>
            <a:r>
              <a:rPr lang="en-US" dirty="0"/>
              <a:t>By: Barbara Stone, MPA</a:t>
            </a:r>
          </a:p>
          <a:p>
            <a:r>
              <a:rPr lang="en-US" dirty="0"/>
              <a:t>Registered Professional Guardian</a:t>
            </a:r>
          </a:p>
          <a:p>
            <a:r>
              <a:rPr lang="en-US" dirty="0"/>
              <a:t>PCMS FOR THE ELDERLY IN FLORIDA LLC.</a:t>
            </a:r>
          </a:p>
        </p:txBody>
      </p:sp>
    </p:spTree>
    <p:extLst>
      <p:ext uri="{BB962C8B-B14F-4D97-AF65-F5344CB8AC3E}">
        <p14:creationId xmlns:p14="http://schemas.microsoft.com/office/powerpoint/2010/main" val="283569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AD3D-1C60-0445-A041-0C43C2A13500}"/>
              </a:ext>
            </a:extLst>
          </p:cNvPr>
          <p:cNvSpPr>
            <a:spLocks noGrp="1"/>
          </p:cNvSpPr>
          <p:nvPr>
            <p:ph type="title"/>
          </p:nvPr>
        </p:nvSpPr>
        <p:spPr/>
        <p:txBody>
          <a:bodyPr/>
          <a:lstStyle/>
          <a:p>
            <a:r>
              <a:rPr lang="en-US" dirty="0"/>
              <a:t>Guardian Advocate</a:t>
            </a:r>
          </a:p>
        </p:txBody>
      </p:sp>
      <p:sp>
        <p:nvSpPr>
          <p:cNvPr id="3" name="Content Placeholder 2">
            <a:extLst>
              <a:ext uri="{FF2B5EF4-FFF2-40B4-BE49-F238E27FC236}">
                <a16:creationId xmlns:a16="http://schemas.microsoft.com/office/drawing/2014/main" id="{DA795AA0-1313-DD4F-B35E-7606260157F7}"/>
              </a:ext>
            </a:extLst>
          </p:cNvPr>
          <p:cNvSpPr>
            <a:spLocks noGrp="1"/>
          </p:cNvSpPr>
          <p:nvPr>
            <p:ph idx="1"/>
          </p:nvPr>
        </p:nvSpPr>
        <p:spPr/>
        <p:txBody>
          <a:bodyPr>
            <a:normAutofit fontScale="85000" lnSpcReduction="10000"/>
          </a:bodyPr>
          <a:lstStyle/>
          <a:p>
            <a:r>
              <a:rPr lang="en-US" dirty="0"/>
              <a:t>Guardian advocates are appointed by the court on cases where the individuals possess disabilities.  These individuals reached the age of majority and their parents no longer have the legal authority to consent to their medical treatment.  </a:t>
            </a:r>
          </a:p>
          <a:p>
            <a:r>
              <a:rPr lang="en-US" dirty="0"/>
              <a:t>Family members can be appointed as guardian advocate for their family member once they reach the age of majority which in legal terms is known as sui juris.  Professional guardians, are also appointed as guardian advocate.  The main difference between guardian advocate and guardian is that guardian advocate does not adjudicate the individual incapacitated(their rights have not been removed by the court), but appoints an advocate to consent to medical treatment.</a:t>
            </a:r>
          </a:p>
          <a:p>
            <a:endParaRPr lang="en-US" dirty="0"/>
          </a:p>
        </p:txBody>
      </p:sp>
    </p:spTree>
    <p:extLst>
      <p:ext uri="{BB962C8B-B14F-4D97-AF65-F5344CB8AC3E}">
        <p14:creationId xmlns:p14="http://schemas.microsoft.com/office/powerpoint/2010/main" val="181468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B55E-2686-924A-BBC6-11F4FF6A7D16}"/>
              </a:ext>
            </a:extLst>
          </p:cNvPr>
          <p:cNvSpPr>
            <a:spLocks noGrp="1"/>
          </p:cNvSpPr>
          <p:nvPr>
            <p:ph type="title"/>
          </p:nvPr>
        </p:nvSpPr>
        <p:spPr/>
        <p:txBody>
          <a:bodyPr/>
          <a:lstStyle/>
          <a:p>
            <a:r>
              <a:rPr lang="en-US" dirty="0"/>
              <a:t>Types of Guardianship</a:t>
            </a:r>
          </a:p>
        </p:txBody>
      </p:sp>
      <p:sp>
        <p:nvSpPr>
          <p:cNvPr id="3" name="Content Placeholder 2">
            <a:extLst>
              <a:ext uri="{FF2B5EF4-FFF2-40B4-BE49-F238E27FC236}">
                <a16:creationId xmlns:a16="http://schemas.microsoft.com/office/drawing/2014/main" id="{6FB1A871-3DF4-E24E-99B3-695F0E65F89A}"/>
              </a:ext>
            </a:extLst>
          </p:cNvPr>
          <p:cNvSpPr>
            <a:spLocks noGrp="1"/>
          </p:cNvSpPr>
          <p:nvPr>
            <p:ph idx="1"/>
          </p:nvPr>
        </p:nvSpPr>
        <p:spPr/>
        <p:txBody>
          <a:bodyPr>
            <a:normAutofit fontScale="92500" lnSpcReduction="20000"/>
          </a:bodyPr>
          <a:lstStyle/>
          <a:p>
            <a:r>
              <a:rPr lang="en-US" dirty="0"/>
              <a:t>Plenary Guardianship:  In a plenary guardianship case, all of the individuals’ rights have been removed and have been delegated to the guardian aside from those non-delegable rights such as to marry, to vote., i.e..</a:t>
            </a:r>
          </a:p>
          <a:p>
            <a:endParaRPr lang="en-US" dirty="0"/>
          </a:p>
          <a:p>
            <a:r>
              <a:rPr lang="en-US" dirty="0"/>
              <a:t>Limited Guardianship: In a limited guardianship case, the individual has retained certain rights which have been determined by the examining committee members at the hearing on incapacity. Examples of rights include the right to contract, to consent to medical treatment, to determine residence, i.e..</a:t>
            </a:r>
          </a:p>
        </p:txBody>
      </p:sp>
    </p:spTree>
    <p:extLst>
      <p:ext uri="{BB962C8B-B14F-4D97-AF65-F5344CB8AC3E}">
        <p14:creationId xmlns:p14="http://schemas.microsoft.com/office/powerpoint/2010/main" val="261419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853C-A19D-594D-A450-43A5AA57CEC1}"/>
              </a:ext>
            </a:extLst>
          </p:cNvPr>
          <p:cNvSpPr>
            <a:spLocks noGrp="1"/>
          </p:cNvSpPr>
          <p:nvPr>
            <p:ph type="title"/>
          </p:nvPr>
        </p:nvSpPr>
        <p:spPr/>
        <p:txBody>
          <a:bodyPr/>
          <a:lstStyle/>
          <a:p>
            <a:r>
              <a:rPr lang="en-US" dirty="0"/>
              <a:t>Types of Guardianship continued</a:t>
            </a:r>
          </a:p>
        </p:txBody>
      </p:sp>
      <p:sp>
        <p:nvSpPr>
          <p:cNvPr id="3" name="Content Placeholder 2">
            <a:extLst>
              <a:ext uri="{FF2B5EF4-FFF2-40B4-BE49-F238E27FC236}">
                <a16:creationId xmlns:a16="http://schemas.microsoft.com/office/drawing/2014/main" id="{6D19EB1E-39A7-9A43-A624-C086D29AA329}"/>
              </a:ext>
            </a:extLst>
          </p:cNvPr>
          <p:cNvSpPr>
            <a:spLocks noGrp="1"/>
          </p:cNvSpPr>
          <p:nvPr>
            <p:ph idx="1"/>
          </p:nvPr>
        </p:nvSpPr>
        <p:spPr/>
        <p:txBody>
          <a:bodyPr/>
          <a:lstStyle/>
          <a:p>
            <a:r>
              <a:rPr lang="en-US" dirty="0"/>
              <a:t>Voluntary Guardianship:</a:t>
            </a:r>
          </a:p>
          <a:p>
            <a:r>
              <a:rPr lang="en-US" dirty="0"/>
              <a:t>A voluntary guardianship does not require a hearing on incapacity since the individual has to have capacity to request to have a guardian appointed to manage their financial affairs.</a:t>
            </a:r>
          </a:p>
          <a:p>
            <a:endParaRPr lang="en-US" dirty="0"/>
          </a:p>
          <a:p>
            <a:r>
              <a:rPr lang="en-US" dirty="0"/>
              <a:t>A voluntary guardianship can be set aside at any time by the individual.  A voluntary guardianship is similar to a power of attorney, except there is oversight by the court.</a:t>
            </a:r>
          </a:p>
        </p:txBody>
      </p:sp>
    </p:spTree>
    <p:extLst>
      <p:ext uri="{BB962C8B-B14F-4D97-AF65-F5344CB8AC3E}">
        <p14:creationId xmlns:p14="http://schemas.microsoft.com/office/powerpoint/2010/main" val="71594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E78F-0210-D34D-9AAE-C0E38C3658CF}"/>
              </a:ext>
            </a:extLst>
          </p:cNvPr>
          <p:cNvSpPr>
            <a:spLocks noGrp="1"/>
          </p:cNvSpPr>
          <p:nvPr>
            <p:ph type="title"/>
          </p:nvPr>
        </p:nvSpPr>
        <p:spPr/>
        <p:txBody>
          <a:bodyPr/>
          <a:lstStyle/>
          <a:p>
            <a:r>
              <a:rPr lang="en-US" dirty="0"/>
              <a:t>Types of Guardianship continued</a:t>
            </a:r>
          </a:p>
        </p:txBody>
      </p:sp>
      <p:sp>
        <p:nvSpPr>
          <p:cNvPr id="3" name="Content Placeholder 2">
            <a:extLst>
              <a:ext uri="{FF2B5EF4-FFF2-40B4-BE49-F238E27FC236}">
                <a16:creationId xmlns:a16="http://schemas.microsoft.com/office/drawing/2014/main" id="{4F50E060-B03F-9648-9797-9D8DDA141FEE}"/>
              </a:ext>
            </a:extLst>
          </p:cNvPr>
          <p:cNvSpPr>
            <a:spLocks noGrp="1"/>
          </p:cNvSpPr>
          <p:nvPr>
            <p:ph idx="1"/>
          </p:nvPr>
        </p:nvSpPr>
        <p:spPr>
          <a:xfrm>
            <a:off x="1709530" y="2312276"/>
            <a:ext cx="8981282" cy="3969254"/>
          </a:xfrm>
        </p:spPr>
        <p:txBody>
          <a:bodyPr>
            <a:normAutofit fontScale="92500" lnSpcReduction="10000"/>
          </a:bodyPr>
          <a:lstStyle/>
          <a:p>
            <a:r>
              <a:rPr lang="en-US" dirty="0"/>
              <a:t>Guardian of the property of a minor:</a:t>
            </a:r>
          </a:p>
          <a:p>
            <a:endParaRPr lang="en-US" dirty="0"/>
          </a:p>
          <a:p>
            <a:r>
              <a:rPr lang="en-US" dirty="0"/>
              <a:t>A Guardian of the property of the minor is established when a minor is set to receive proceeds from a lawsuit, or if they are to receive an inheritance.  A minor under the state of Florida can only receive funds from an inheritance or proceeds from a civil action if a guardianship of the property has been established and a guardian of the property has been appointed.</a:t>
            </a:r>
          </a:p>
          <a:p>
            <a:r>
              <a:rPr lang="en-US" dirty="0"/>
              <a:t>All funds received on behalf of the minor is kept in a guardianship account until the minor reaches the age of majority.</a:t>
            </a:r>
          </a:p>
        </p:txBody>
      </p:sp>
    </p:spTree>
    <p:extLst>
      <p:ext uri="{BB962C8B-B14F-4D97-AF65-F5344CB8AC3E}">
        <p14:creationId xmlns:p14="http://schemas.microsoft.com/office/powerpoint/2010/main" val="59868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F19-84BC-954B-BFBE-65BF4E3F2256}"/>
              </a:ext>
            </a:extLst>
          </p:cNvPr>
          <p:cNvSpPr>
            <a:spLocks noGrp="1"/>
          </p:cNvSpPr>
          <p:nvPr>
            <p:ph type="title"/>
          </p:nvPr>
        </p:nvSpPr>
        <p:spPr/>
        <p:txBody>
          <a:bodyPr>
            <a:normAutofit fontScale="90000"/>
          </a:bodyPr>
          <a:lstStyle/>
          <a:p>
            <a:r>
              <a:rPr lang="en-US" dirty="0"/>
              <a:t>Annual Filing Requirements with the Court</a:t>
            </a:r>
          </a:p>
        </p:txBody>
      </p:sp>
      <p:sp>
        <p:nvSpPr>
          <p:cNvPr id="3" name="Content Placeholder 2">
            <a:extLst>
              <a:ext uri="{FF2B5EF4-FFF2-40B4-BE49-F238E27FC236}">
                <a16:creationId xmlns:a16="http://schemas.microsoft.com/office/drawing/2014/main" id="{7ED79B37-7E2C-0A4B-9773-F7165AEF4CBF}"/>
              </a:ext>
            </a:extLst>
          </p:cNvPr>
          <p:cNvSpPr>
            <a:spLocks noGrp="1"/>
          </p:cNvSpPr>
          <p:nvPr>
            <p:ph idx="1"/>
          </p:nvPr>
        </p:nvSpPr>
        <p:spPr/>
        <p:txBody>
          <a:bodyPr>
            <a:normAutofit lnSpcReduction="10000"/>
          </a:bodyPr>
          <a:lstStyle/>
          <a:p>
            <a:r>
              <a:rPr lang="en-US" dirty="0"/>
              <a:t>All guardians are required to file annually with the court an annual plan and an annual accounting on each of their cases.</a:t>
            </a:r>
          </a:p>
          <a:p>
            <a:r>
              <a:rPr lang="en-US" dirty="0"/>
              <a:t>Depending on the venue of the court, (the circuit), the plans and the accounting due dates are different.  Every Circuit has their administrative rules which are set by the chief judge in that circuit.</a:t>
            </a:r>
          </a:p>
          <a:p>
            <a:r>
              <a:rPr lang="en-US" dirty="0"/>
              <a:t>Polk County is under the 10</a:t>
            </a:r>
            <a:r>
              <a:rPr lang="en-US" baseline="30000" dirty="0"/>
              <a:t>th</a:t>
            </a:r>
            <a:r>
              <a:rPr lang="en-US" dirty="0"/>
              <a:t> Circuit. Hardee and Highland are also under the 10</a:t>
            </a:r>
            <a:r>
              <a:rPr lang="en-US" baseline="30000" dirty="0"/>
              <a:t>th</a:t>
            </a:r>
            <a:r>
              <a:rPr lang="en-US" dirty="0"/>
              <a:t> Circuit, but they each have their own probate and mental health court.</a:t>
            </a:r>
          </a:p>
          <a:p>
            <a:endParaRPr lang="en-US" dirty="0"/>
          </a:p>
        </p:txBody>
      </p:sp>
    </p:spTree>
    <p:extLst>
      <p:ext uri="{BB962C8B-B14F-4D97-AF65-F5344CB8AC3E}">
        <p14:creationId xmlns:p14="http://schemas.microsoft.com/office/powerpoint/2010/main" val="213343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5FD0-4FD3-8D48-8F78-3D5894282F72}"/>
              </a:ext>
            </a:extLst>
          </p:cNvPr>
          <p:cNvSpPr>
            <a:spLocks noGrp="1"/>
          </p:cNvSpPr>
          <p:nvPr>
            <p:ph type="title"/>
          </p:nvPr>
        </p:nvSpPr>
        <p:spPr/>
        <p:txBody>
          <a:bodyPr/>
          <a:lstStyle/>
          <a:p>
            <a:r>
              <a:rPr lang="en-US" dirty="0"/>
              <a:t>Guardianship Forms</a:t>
            </a:r>
          </a:p>
        </p:txBody>
      </p:sp>
      <p:sp>
        <p:nvSpPr>
          <p:cNvPr id="3" name="Content Placeholder 2">
            <a:extLst>
              <a:ext uri="{FF2B5EF4-FFF2-40B4-BE49-F238E27FC236}">
                <a16:creationId xmlns:a16="http://schemas.microsoft.com/office/drawing/2014/main" id="{607B160B-BDE9-2B47-B4C6-A38B652F806C}"/>
              </a:ext>
            </a:extLst>
          </p:cNvPr>
          <p:cNvSpPr>
            <a:spLocks noGrp="1"/>
          </p:cNvSpPr>
          <p:nvPr>
            <p:ph idx="1"/>
          </p:nvPr>
        </p:nvSpPr>
        <p:spPr/>
        <p:txBody>
          <a:bodyPr/>
          <a:lstStyle/>
          <a:p>
            <a:r>
              <a:rPr lang="en-US" dirty="0"/>
              <a:t>Although most circuits utilize the Florida Supreme Court approved guardianship forms, some of the circuits are now transitioning into smart forms which are to be utilized online.  </a:t>
            </a:r>
          </a:p>
          <a:p>
            <a:endParaRPr lang="en-US" dirty="0"/>
          </a:p>
          <a:p>
            <a:r>
              <a:rPr lang="en-US" dirty="0"/>
              <a:t>The 10</a:t>
            </a:r>
            <a:r>
              <a:rPr lang="en-US" baseline="30000" dirty="0"/>
              <a:t>th</a:t>
            </a:r>
            <a:r>
              <a:rPr lang="en-US" dirty="0"/>
              <a:t> Circuit is still utilizing the Florida Supreme Court approved guardianship forms and any updated versions based on current legislative changes.</a:t>
            </a:r>
          </a:p>
        </p:txBody>
      </p:sp>
    </p:spTree>
    <p:extLst>
      <p:ext uri="{BB962C8B-B14F-4D97-AF65-F5344CB8AC3E}">
        <p14:creationId xmlns:p14="http://schemas.microsoft.com/office/powerpoint/2010/main" val="35419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2A8E-6C8B-9E41-AAD3-F815B8299503}"/>
              </a:ext>
            </a:extLst>
          </p:cNvPr>
          <p:cNvSpPr>
            <a:spLocks noGrp="1"/>
          </p:cNvSpPr>
          <p:nvPr>
            <p:ph type="title"/>
          </p:nvPr>
        </p:nvSpPr>
        <p:spPr/>
        <p:txBody>
          <a:bodyPr/>
          <a:lstStyle/>
          <a:p>
            <a:r>
              <a:rPr lang="en-US" dirty="0"/>
              <a:t>Pros on Guardianship</a:t>
            </a:r>
          </a:p>
        </p:txBody>
      </p:sp>
      <p:sp>
        <p:nvSpPr>
          <p:cNvPr id="3" name="Content Placeholder 2">
            <a:extLst>
              <a:ext uri="{FF2B5EF4-FFF2-40B4-BE49-F238E27FC236}">
                <a16:creationId xmlns:a16="http://schemas.microsoft.com/office/drawing/2014/main" id="{7D66D7EB-BE25-1341-AE71-C225601D54EF}"/>
              </a:ext>
            </a:extLst>
          </p:cNvPr>
          <p:cNvSpPr>
            <a:spLocks noGrp="1"/>
          </p:cNvSpPr>
          <p:nvPr>
            <p:ph idx="1"/>
          </p:nvPr>
        </p:nvSpPr>
        <p:spPr/>
        <p:txBody>
          <a:bodyPr>
            <a:normAutofit fontScale="92500" lnSpcReduction="20000"/>
          </a:bodyPr>
          <a:lstStyle/>
          <a:p>
            <a:r>
              <a:rPr lang="en-US" dirty="0"/>
              <a:t>Pros.  Guardianship is a great resource to utilize when you have an individual that is neglecting themselves and whom is susceptible to financial exploitation.  These individuals normally require help with their medical and property management only if every other resource has been exhausted.  </a:t>
            </a:r>
          </a:p>
          <a:p>
            <a:r>
              <a:rPr lang="en-US" dirty="0"/>
              <a:t>Examples of resources which one should have in place in order to avoid guardianship.  </a:t>
            </a:r>
          </a:p>
          <a:p>
            <a:r>
              <a:rPr lang="en-US" dirty="0"/>
              <a:t>Estate Planning documents which include Power of Attorney, Designation of Health Care Surrogate, Living Will, Advance Directives, Last Will and Testament and a Pre-need guardianship.</a:t>
            </a:r>
          </a:p>
        </p:txBody>
      </p:sp>
    </p:spTree>
    <p:extLst>
      <p:ext uri="{BB962C8B-B14F-4D97-AF65-F5344CB8AC3E}">
        <p14:creationId xmlns:p14="http://schemas.microsoft.com/office/powerpoint/2010/main" val="25979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4978-A312-6649-A709-BBB6CDA7F5A4}"/>
              </a:ext>
            </a:extLst>
          </p:cNvPr>
          <p:cNvSpPr>
            <a:spLocks noGrp="1"/>
          </p:cNvSpPr>
          <p:nvPr>
            <p:ph type="title"/>
          </p:nvPr>
        </p:nvSpPr>
        <p:spPr/>
        <p:txBody>
          <a:bodyPr/>
          <a:lstStyle/>
          <a:p>
            <a:r>
              <a:rPr lang="en-US" dirty="0"/>
              <a:t>Cons on Guardianship</a:t>
            </a:r>
          </a:p>
        </p:txBody>
      </p:sp>
      <p:sp>
        <p:nvSpPr>
          <p:cNvPr id="3" name="Content Placeholder 2">
            <a:extLst>
              <a:ext uri="{FF2B5EF4-FFF2-40B4-BE49-F238E27FC236}">
                <a16:creationId xmlns:a16="http://schemas.microsoft.com/office/drawing/2014/main" id="{1825B46A-CD4E-0A45-B980-7BB612E915E0}"/>
              </a:ext>
            </a:extLst>
          </p:cNvPr>
          <p:cNvSpPr>
            <a:spLocks noGrp="1"/>
          </p:cNvSpPr>
          <p:nvPr>
            <p:ph idx="1"/>
          </p:nvPr>
        </p:nvSpPr>
        <p:spPr/>
        <p:txBody>
          <a:bodyPr>
            <a:normAutofit fontScale="92500" lnSpcReduction="10000"/>
          </a:bodyPr>
          <a:lstStyle/>
          <a:p>
            <a:r>
              <a:rPr lang="en-US" dirty="0"/>
              <a:t>Once an individual has been adjudicated incapacitated by the court, the only way to get them out of guardianship is to have their rights restored, a successor guardian appointed, or if the individual dies.</a:t>
            </a:r>
          </a:p>
          <a:p>
            <a:r>
              <a:rPr lang="en-US" dirty="0"/>
              <a:t>Guardian of property of minor’s end upon the minor reaching the age of majority.</a:t>
            </a:r>
          </a:p>
          <a:p>
            <a:r>
              <a:rPr lang="en-US" dirty="0"/>
              <a:t>Individuals that have been adjudicated incapacitated who have dementia will never have their rights restored since the disease is a degenerative disease where the individual’s cognitive abilities will not improve.</a:t>
            </a:r>
          </a:p>
        </p:txBody>
      </p:sp>
    </p:spTree>
    <p:extLst>
      <p:ext uri="{BB962C8B-B14F-4D97-AF65-F5344CB8AC3E}">
        <p14:creationId xmlns:p14="http://schemas.microsoft.com/office/powerpoint/2010/main" val="179117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F5AC-5B0A-C244-B45A-B521080F71F0}"/>
              </a:ext>
            </a:extLst>
          </p:cNvPr>
          <p:cNvSpPr>
            <a:spLocks noGrp="1"/>
          </p:cNvSpPr>
          <p:nvPr>
            <p:ph type="title"/>
          </p:nvPr>
        </p:nvSpPr>
        <p:spPr/>
        <p:txBody>
          <a:bodyPr/>
          <a:lstStyle/>
          <a:p>
            <a:r>
              <a:rPr lang="en-US" dirty="0"/>
              <a:t>Conservatorship vs Guardianship</a:t>
            </a:r>
          </a:p>
        </p:txBody>
      </p:sp>
      <p:sp>
        <p:nvSpPr>
          <p:cNvPr id="3" name="Content Placeholder 2">
            <a:extLst>
              <a:ext uri="{FF2B5EF4-FFF2-40B4-BE49-F238E27FC236}">
                <a16:creationId xmlns:a16="http://schemas.microsoft.com/office/drawing/2014/main" id="{412F04A0-0414-CB44-9438-3BADA53545F7}"/>
              </a:ext>
            </a:extLst>
          </p:cNvPr>
          <p:cNvSpPr>
            <a:spLocks noGrp="1"/>
          </p:cNvSpPr>
          <p:nvPr>
            <p:ph idx="1"/>
          </p:nvPr>
        </p:nvSpPr>
        <p:spPr/>
        <p:txBody>
          <a:bodyPr/>
          <a:lstStyle/>
          <a:p>
            <a:r>
              <a:rPr lang="en-US" dirty="0"/>
              <a:t>Conservatorship and guardianship can be exchanged interchangeably.  They are one and the same.  The state of Florida utilizes the term ”Guardianship”, and other states utilize the term Conservatorship. Texas, like Florida, utilizes the term Guardianship for incapacitated adults.  </a:t>
            </a:r>
          </a:p>
          <a:p>
            <a:r>
              <a:rPr lang="en-US" dirty="0"/>
              <a:t>California utilizes the term Conservatorship for incapacitated adults.</a:t>
            </a:r>
          </a:p>
        </p:txBody>
      </p:sp>
    </p:spTree>
    <p:extLst>
      <p:ext uri="{BB962C8B-B14F-4D97-AF65-F5344CB8AC3E}">
        <p14:creationId xmlns:p14="http://schemas.microsoft.com/office/powerpoint/2010/main" val="221958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DDAE-4534-7349-8441-99DC7F94D8D1}"/>
              </a:ext>
            </a:extLst>
          </p:cNvPr>
          <p:cNvSpPr>
            <a:spLocks noGrp="1"/>
          </p:cNvSpPr>
          <p:nvPr>
            <p:ph type="title"/>
          </p:nvPr>
        </p:nvSpPr>
        <p:spPr/>
        <p:txBody>
          <a:bodyPr>
            <a:normAutofit fontScale="90000"/>
          </a:bodyPr>
          <a:lstStyle/>
          <a:p>
            <a:r>
              <a:rPr lang="en-US" dirty="0"/>
              <a:t>Famous Guardianship/Conservatorship Cases</a:t>
            </a:r>
          </a:p>
        </p:txBody>
      </p:sp>
      <p:sp>
        <p:nvSpPr>
          <p:cNvPr id="3" name="Content Placeholder 2">
            <a:extLst>
              <a:ext uri="{FF2B5EF4-FFF2-40B4-BE49-F238E27FC236}">
                <a16:creationId xmlns:a16="http://schemas.microsoft.com/office/drawing/2014/main" id="{3D126AC2-D767-254F-B8CC-A61BFD171D01}"/>
              </a:ext>
            </a:extLst>
          </p:cNvPr>
          <p:cNvSpPr>
            <a:spLocks noGrp="1"/>
          </p:cNvSpPr>
          <p:nvPr>
            <p:ph idx="1"/>
          </p:nvPr>
        </p:nvSpPr>
        <p:spPr>
          <a:xfrm>
            <a:off x="1709530" y="2312276"/>
            <a:ext cx="8981281" cy="3979194"/>
          </a:xfrm>
        </p:spPr>
        <p:txBody>
          <a:bodyPr>
            <a:normAutofit fontScale="92500" lnSpcReduction="10000"/>
          </a:bodyPr>
          <a:lstStyle/>
          <a:p>
            <a:r>
              <a:rPr lang="en-US" dirty="0"/>
              <a:t>Britney Spears:  Britney Spears has been under Conservatorship in the State of California since 2008.  Britney’s father James Spears was appointed her co-conservator along with a lawyer named Andrew Wallet who just recently resigned as her co-guardian. Bessemer Trust has been appointed as co-conservator.</a:t>
            </a:r>
          </a:p>
          <a:p>
            <a:r>
              <a:rPr lang="en-US" dirty="0"/>
              <a:t>The court has appointed a professional conservator to handle her person.</a:t>
            </a:r>
          </a:p>
          <a:p>
            <a:r>
              <a:rPr lang="en-US" dirty="0"/>
              <a:t>There is currently a movement named #</a:t>
            </a:r>
            <a:r>
              <a:rPr lang="en-US" dirty="0" err="1"/>
              <a:t>FreeBritney</a:t>
            </a:r>
            <a:r>
              <a:rPr lang="en-US" dirty="0"/>
              <a:t> that are questioning why she is still under a conservatorship.  Said movement is taking off on social media.  </a:t>
            </a:r>
          </a:p>
          <a:p>
            <a:endParaRPr lang="en-US" dirty="0"/>
          </a:p>
          <a:p>
            <a:endParaRPr lang="en-US" dirty="0"/>
          </a:p>
        </p:txBody>
      </p:sp>
    </p:spTree>
    <p:extLst>
      <p:ext uri="{BB962C8B-B14F-4D97-AF65-F5344CB8AC3E}">
        <p14:creationId xmlns:p14="http://schemas.microsoft.com/office/powerpoint/2010/main" val="3445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D078-39FD-5E42-ADE2-02BD332EF21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6A5952D-0A22-7743-ACA9-352C545EA034}"/>
              </a:ext>
            </a:extLst>
          </p:cNvPr>
          <p:cNvSpPr>
            <a:spLocks noGrp="1"/>
          </p:cNvSpPr>
          <p:nvPr>
            <p:ph idx="1"/>
          </p:nvPr>
        </p:nvSpPr>
        <p:spPr/>
        <p:txBody>
          <a:bodyPr/>
          <a:lstStyle/>
          <a:p>
            <a:r>
              <a:rPr lang="en-US" dirty="0"/>
              <a:t>The following information provided is not intended as legal advice, legal advice can only be provided by a licensed attorney, licensed in the State of Florida.</a:t>
            </a:r>
          </a:p>
        </p:txBody>
      </p:sp>
    </p:spTree>
    <p:extLst>
      <p:ext uri="{BB962C8B-B14F-4D97-AF65-F5344CB8AC3E}">
        <p14:creationId xmlns:p14="http://schemas.microsoft.com/office/powerpoint/2010/main" val="246948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8998-A7D8-AF47-B9F6-8131DC6078B1}"/>
              </a:ext>
            </a:extLst>
          </p:cNvPr>
          <p:cNvSpPr>
            <a:spLocks noGrp="1"/>
          </p:cNvSpPr>
          <p:nvPr>
            <p:ph type="title"/>
          </p:nvPr>
        </p:nvSpPr>
        <p:spPr/>
        <p:txBody>
          <a:bodyPr>
            <a:normAutofit fontScale="90000"/>
          </a:bodyPr>
          <a:lstStyle/>
          <a:p>
            <a:r>
              <a:rPr lang="en-US" dirty="0"/>
              <a:t>Famous Guardianship/Conservatorship Cases</a:t>
            </a:r>
          </a:p>
        </p:txBody>
      </p:sp>
      <p:sp>
        <p:nvSpPr>
          <p:cNvPr id="3" name="Content Placeholder 2">
            <a:extLst>
              <a:ext uri="{FF2B5EF4-FFF2-40B4-BE49-F238E27FC236}">
                <a16:creationId xmlns:a16="http://schemas.microsoft.com/office/drawing/2014/main" id="{6AEDD938-3B83-2740-B41C-8E160282F834}"/>
              </a:ext>
            </a:extLst>
          </p:cNvPr>
          <p:cNvSpPr>
            <a:spLocks noGrp="1"/>
          </p:cNvSpPr>
          <p:nvPr>
            <p:ph idx="1"/>
          </p:nvPr>
        </p:nvSpPr>
        <p:spPr>
          <a:xfrm>
            <a:off x="1222514" y="2312276"/>
            <a:ext cx="9468298" cy="4545724"/>
          </a:xfrm>
        </p:spPr>
        <p:txBody>
          <a:bodyPr>
            <a:normAutofit/>
          </a:bodyPr>
          <a:lstStyle/>
          <a:p>
            <a:r>
              <a:rPr lang="en-US" dirty="0"/>
              <a:t>Amanda </a:t>
            </a:r>
            <a:r>
              <a:rPr lang="en-US" dirty="0" err="1"/>
              <a:t>Bynes</a:t>
            </a:r>
            <a:r>
              <a:rPr lang="en-US" dirty="0"/>
              <a:t>: Amanda </a:t>
            </a:r>
            <a:r>
              <a:rPr lang="en-US" dirty="0" err="1"/>
              <a:t>Bynes</a:t>
            </a:r>
            <a:r>
              <a:rPr lang="en-US" dirty="0"/>
              <a:t> was a child actress whom first appeared on Nickelodeon.  Amanda was involved in several car accidents and started acting erratically on Twitter.  </a:t>
            </a:r>
          </a:p>
          <a:p>
            <a:r>
              <a:rPr lang="en-US" dirty="0"/>
              <a:t>During 2012 through 2013 Amanda </a:t>
            </a:r>
            <a:r>
              <a:rPr lang="en-US" dirty="0" err="1"/>
              <a:t>Bynes</a:t>
            </a:r>
            <a:r>
              <a:rPr lang="en-US" dirty="0"/>
              <a:t> was arrested for possession of Marijuana; DUI; being involved in an auto accident and leaving the scene of the accident; driving with a suspended license, etc.</a:t>
            </a:r>
          </a:p>
          <a:p>
            <a:r>
              <a:rPr lang="en-US" dirty="0"/>
              <a:t>Amanda </a:t>
            </a:r>
            <a:r>
              <a:rPr lang="en-US" dirty="0" err="1"/>
              <a:t>Bynes</a:t>
            </a:r>
            <a:r>
              <a:rPr lang="en-US" dirty="0"/>
              <a:t>’ mother was appointed as her legal conservator in August of 2013 and she is still under the conservatorship.  </a:t>
            </a:r>
          </a:p>
          <a:p>
            <a:r>
              <a:rPr lang="en-US" dirty="0"/>
              <a:t>Amanda </a:t>
            </a:r>
            <a:r>
              <a:rPr lang="en-US" dirty="0" err="1"/>
              <a:t>Bynes</a:t>
            </a:r>
            <a:r>
              <a:rPr lang="en-US" dirty="0"/>
              <a:t> was diagnosed with bipolar and manic depressive disorder.</a:t>
            </a:r>
          </a:p>
          <a:p>
            <a:endParaRPr lang="en-US" dirty="0"/>
          </a:p>
          <a:p>
            <a:endParaRPr lang="en-US" dirty="0"/>
          </a:p>
        </p:txBody>
      </p:sp>
    </p:spTree>
    <p:extLst>
      <p:ext uri="{BB962C8B-B14F-4D97-AF65-F5344CB8AC3E}">
        <p14:creationId xmlns:p14="http://schemas.microsoft.com/office/powerpoint/2010/main" val="368614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ED39-C1F3-3E4A-982B-048F25644530}"/>
              </a:ext>
            </a:extLst>
          </p:cNvPr>
          <p:cNvSpPr>
            <a:spLocks noGrp="1"/>
          </p:cNvSpPr>
          <p:nvPr>
            <p:ph type="title"/>
          </p:nvPr>
        </p:nvSpPr>
        <p:spPr/>
        <p:txBody>
          <a:bodyPr>
            <a:normAutofit fontScale="90000"/>
          </a:bodyPr>
          <a:lstStyle/>
          <a:p>
            <a:r>
              <a:rPr lang="en-US" dirty="0"/>
              <a:t>Famous Guardianship/Conservatorship Cases</a:t>
            </a:r>
          </a:p>
        </p:txBody>
      </p:sp>
      <p:sp>
        <p:nvSpPr>
          <p:cNvPr id="3" name="Content Placeholder 2">
            <a:extLst>
              <a:ext uri="{FF2B5EF4-FFF2-40B4-BE49-F238E27FC236}">
                <a16:creationId xmlns:a16="http://schemas.microsoft.com/office/drawing/2014/main" id="{49C7C87C-CAB2-3448-B5DE-ED5797E79D3A}"/>
              </a:ext>
            </a:extLst>
          </p:cNvPr>
          <p:cNvSpPr>
            <a:spLocks noGrp="1"/>
          </p:cNvSpPr>
          <p:nvPr>
            <p:ph idx="1"/>
          </p:nvPr>
        </p:nvSpPr>
        <p:spPr/>
        <p:txBody>
          <a:bodyPr/>
          <a:lstStyle/>
          <a:p>
            <a:r>
              <a:rPr lang="en-US" dirty="0"/>
              <a:t>Joni Mitchell:  Joni Mitchell is a Folk Music Legend who back in 2018 was found non responsive in her home and her longtime friend Leslie Morris filed legal documents to obtain legal guardianship over her person to make medical decisions on her behalf.</a:t>
            </a:r>
          </a:p>
        </p:txBody>
      </p:sp>
    </p:spTree>
    <p:extLst>
      <p:ext uri="{BB962C8B-B14F-4D97-AF65-F5344CB8AC3E}">
        <p14:creationId xmlns:p14="http://schemas.microsoft.com/office/powerpoint/2010/main" val="30865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1CE8-0647-A646-B94C-7AD86DFDF798}"/>
              </a:ext>
            </a:extLst>
          </p:cNvPr>
          <p:cNvSpPr>
            <a:spLocks noGrp="1"/>
          </p:cNvSpPr>
          <p:nvPr>
            <p:ph type="title"/>
          </p:nvPr>
        </p:nvSpPr>
        <p:spPr/>
        <p:txBody>
          <a:bodyPr>
            <a:normAutofit fontScale="90000"/>
          </a:bodyPr>
          <a:lstStyle/>
          <a:p>
            <a:r>
              <a:rPr lang="en-US" dirty="0"/>
              <a:t>TEDX Getting Old Should Not Mean Losing Control</a:t>
            </a:r>
          </a:p>
        </p:txBody>
      </p:sp>
      <p:pic>
        <p:nvPicPr>
          <p:cNvPr id="4" name="Online Media 3" descr="Getting old should not mean losing control | Nicole Ruggiano | TEDxFIU">
            <a:hlinkClick r:id="" action="ppaction://media"/>
            <a:extLst>
              <a:ext uri="{FF2B5EF4-FFF2-40B4-BE49-F238E27FC236}">
                <a16:creationId xmlns:a16="http://schemas.microsoft.com/office/drawing/2014/main" id="{818E9A4B-BFDD-DA47-BA81-4C2159CA7BCA}"/>
              </a:ext>
            </a:extLst>
          </p:cNvPr>
          <p:cNvPicPr>
            <a:picLocks noGrp="1" noRot="1" noChangeAspect="1"/>
          </p:cNvPicPr>
          <p:nvPr>
            <p:ph idx="1"/>
            <a:videoFile r:link="rId1"/>
          </p:nvPr>
        </p:nvPicPr>
        <p:blipFill>
          <a:blip r:embed="rId3"/>
          <a:stretch>
            <a:fillRect/>
          </a:stretch>
        </p:blipFill>
        <p:spPr>
          <a:xfrm>
            <a:off x="3074988" y="2312988"/>
            <a:ext cx="6462712" cy="3651250"/>
          </a:xfrm>
          <a:prstGeom prst="rect">
            <a:avLst/>
          </a:prstGeom>
        </p:spPr>
      </p:pic>
    </p:spTree>
    <p:extLst>
      <p:ext uri="{BB962C8B-B14F-4D97-AF65-F5344CB8AC3E}">
        <p14:creationId xmlns:p14="http://schemas.microsoft.com/office/powerpoint/2010/main" val="39397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ACEA-4697-1C45-A940-4A89A3C57710}"/>
              </a:ext>
            </a:extLst>
          </p:cNvPr>
          <p:cNvSpPr>
            <a:spLocks noGrp="1"/>
          </p:cNvSpPr>
          <p:nvPr>
            <p:ph type="title"/>
          </p:nvPr>
        </p:nvSpPr>
        <p:spPr/>
        <p:txBody>
          <a:bodyPr>
            <a:normAutofit fontScale="90000"/>
          </a:bodyPr>
          <a:lstStyle/>
          <a:p>
            <a:r>
              <a:rPr lang="en-US" dirty="0"/>
              <a:t>Florida State Guardianship Association</a:t>
            </a:r>
          </a:p>
        </p:txBody>
      </p:sp>
      <p:sp>
        <p:nvSpPr>
          <p:cNvPr id="3" name="Content Placeholder 2">
            <a:extLst>
              <a:ext uri="{FF2B5EF4-FFF2-40B4-BE49-F238E27FC236}">
                <a16:creationId xmlns:a16="http://schemas.microsoft.com/office/drawing/2014/main" id="{B4F1A970-86CF-304C-83C9-FB36A313AB10}"/>
              </a:ext>
            </a:extLst>
          </p:cNvPr>
          <p:cNvSpPr>
            <a:spLocks noGrp="1"/>
          </p:cNvSpPr>
          <p:nvPr>
            <p:ph idx="1"/>
          </p:nvPr>
        </p:nvSpPr>
        <p:spPr/>
        <p:txBody>
          <a:bodyPr/>
          <a:lstStyle/>
          <a:p>
            <a:r>
              <a:rPr lang="en-US" dirty="0"/>
              <a:t>Guardian membership and resource services in Florida.</a:t>
            </a:r>
          </a:p>
          <a:p>
            <a:r>
              <a:rPr lang="en-US" dirty="0">
                <a:hlinkClick r:id="rId2"/>
              </a:rPr>
              <a:t>https://www.floridaguardians.com/</a:t>
            </a:r>
            <a:endParaRPr lang="en-US" dirty="0"/>
          </a:p>
          <a:p>
            <a:pPr algn="ctr"/>
            <a:r>
              <a:rPr lang="en-US" b="1" dirty="0"/>
              <a:t>Mission Statement</a:t>
            </a:r>
          </a:p>
          <a:p>
            <a:r>
              <a:rPr lang="en-US" dirty="0"/>
              <a:t>The Florida State Guardianship Association is dedicated to the protection of the dignity and rights of incapacitated persons and to increasing the professionalism of guardianship through education, networking, and legislative action.</a:t>
            </a:r>
          </a:p>
        </p:txBody>
      </p:sp>
    </p:spTree>
    <p:extLst>
      <p:ext uri="{BB962C8B-B14F-4D97-AF65-F5344CB8AC3E}">
        <p14:creationId xmlns:p14="http://schemas.microsoft.com/office/powerpoint/2010/main" val="387148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7564-4A14-F44A-A131-BCF199FDFC99}"/>
              </a:ext>
            </a:extLst>
          </p:cNvPr>
          <p:cNvSpPr>
            <a:spLocks noGrp="1"/>
          </p:cNvSpPr>
          <p:nvPr>
            <p:ph type="title"/>
          </p:nvPr>
        </p:nvSpPr>
        <p:spPr/>
        <p:txBody>
          <a:bodyPr/>
          <a:lstStyle/>
          <a:p>
            <a:r>
              <a:rPr lang="en-US" dirty="0"/>
              <a:t>Tri-County Heartland Chapter</a:t>
            </a:r>
          </a:p>
        </p:txBody>
      </p:sp>
      <p:pic>
        <p:nvPicPr>
          <p:cNvPr id="5" name="Content Placeholder 4" descr="Map&#10;&#10;Description automatically generated">
            <a:extLst>
              <a:ext uri="{FF2B5EF4-FFF2-40B4-BE49-F238E27FC236}">
                <a16:creationId xmlns:a16="http://schemas.microsoft.com/office/drawing/2014/main" id="{6CF16816-1AD3-374F-AE70-DA6128D2D518}"/>
              </a:ext>
            </a:extLst>
          </p:cNvPr>
          <p:cNvPicPr>
            <a:picLocks noGrp="1" noChangeAspect="1"/>
          </p:cNvPicPr>
          <p:nvPr>
            <p:ph idx="1"/>
          </p:nvPr>
        </p:nvPicPr>
        <p:blipFill>
          <a:blip r:embed="rId2"/>
          <a:stretch>
            <a:fillRect/>
          </a:stretch>
        </p:blipFill>
        <p:spPr>
          <a:xfrm>
            <a:off x="1371601" y="1671638"/>
            <a:ext cx="9586912" cy="4744142"/>
          </a:xfrm>
        </p:spPr>
      </p:pic>
    </p:spTree>
    <p:extLst>
      <p:ext uri="{BB962C8B-B14F-4D97-AF65-F5344CB8AC3E}">
        <p14:creationId xmlns:p14="http://schemas.microsoft.com/office/powerpoint/2010/main" val="145109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E7E2-C180-5D49-B51A-D12E88A8AF7B}"/>
              </a:ext>
            </a:extLst>
          </p:cNvPr>
          <p:cNvSpPr>
            <a:spLocks noGrp="1"/>
          </p:cNvSpPr>
          <p:nvPr>
            <p:ph type="title" idx="4294967295"/>
          </p:nvPr>
        </p:nvSpPr>
        <p:spPr>
          <a:xfrm>
            <a:off x="2132693" y="442913"/>
            <a:ext cx="8769350" cy="1344612"/>
          </a:xfrm>
        </p:spPr>
        <p:txBody>
          <a:bodyPr>
            <a:normAutofit fontScale="90000"/>
          </a:bodyPr>
          <a:lstStyle/>
          <a:p>
            <a:r>
              <a:rPr lang="en-US" dirty="0"/>
              <a:t>Tri-County Heartland Chapter </a:t>
            </a:r>
            <a:br>
              <a:rPr lang="en-US" dirty="0"/>
            </a:br>
            <a:r>
              <a:rPr lang="en-US" dirty="0"/>
              <a:t>Board Members</a:t>
            </a:r>
          </a:p>
        </p:txBody>
      </p:sp>
      <p:sp>
        <p:nvSpPr>
          <p:cNvPr id="3" name="Content Placeholder 2">
            <a:extLst>
              <a:ext uri="{FF2B5EF4-FFF2-40B4-BE49-F238E27FC236}">
                <a16:creationId xmlns:a16="http://schemas.microsoft.com/office/drawing/2014/main" id="{3B11E493-391C-2146-8824-4CE216829BE7}"/>
              </a:ext>
            </a:extLst>
          </p:cNvPr>
          <p:cNvSpPr>
            <a:spLocks noGrp="1"/>
          </p:cNvSpPr>
          <p:nvPr>
            <p:ph idx="4294967295"/>
          </p:nvPr>
        </p:nvSpPr>
        <p:spPr>
          <a:xfrm>
            <a:off x="2394404" y="1787525"/>
            <a:ext cx="11642725" cy="4906963"/>
          </a:xfrm>
        </p:spPr>
        <p:txBody>
          <a:bodyPr>
            <a:noAutofit/>
          </a:bodyPr>
          <a:lstStyle/>
          <a:p>
            <a:r>
              <a:rPr lang="en-US" sz="1600" dirty="0"/>
              <a:t>Barbara Stone: President</a:t>
            </a:r>
          </a:p>
          <a:p>
            <a:endParaRPr lang="en-US" sz="1600" dirty="0"/>
          </a:p>
          <a:p>
            <a:r>
              <a:rPr lang="en-US" sz="1600" dirty="0"/>
              <a:t>	Sarah Fuentes: President Elect</a:t>
            </a:r>
          </a:p>
          <a:p>
            <a:endParaRPr lang="en-US" sz="1600" dirty="0"/>
          </a:p>
          <a:p>
            <a:r>
              <a:rPr lang="en-US" sz="1600" dirty="0" err="1"/>
              <a:t>Shannah</a:t>
            </a:r>
            <a:r>
              <a:rPr lang="en-US" sz="1600" dirty="0"/>
              <a:t> Butcher: Vice President</a:t>
            </a:r>
          </a:p>
          <a:p>
            <a:endParaRPr lang="en-US" sz="1600" dirty="0"/>
          </a:p>
          <a:p>
            <a:r>
              <a:rPr lang="en-US" sz="1600" dirty="0"/>
              <a:t>	Glenn Jones: Treasurer</a:t>
            </a:r>
          </a:p>
          <a:p>
            <a:endParaRPr lang="en-US" sz="1600" dirty="0"/>
          </a:p>
          <a:p>
            <a:r>
              <a:rPr lang="en-US" sz="1600" dirty="0" err="1"/>
              <a:t>Jahlinda</a:t>
            </a:r>
            <a:r>
              <a:rPr lang="en-US" sz="1600" dirty="0"/>
              <a:t> Jones: Social Media Specialist</a:t>
            </a:r>
          </a:p>
          <a:p>
            <a:endParaRPr lang="en-US" sz="1600" dirty="0"/>
          </a:p>
          <a:p>
            <a:r>
              <a:rPr lang="en-US" sz="1600" dirty="0"/>
              <a:t>	Destiny </a:t>
            </a:r>
            <a:r>
              <a:rPr lang="en-US" sz="1600" dirty="0" err="1"/>
              <a:t>Crisman</a:t>
            </a:r>
            <a:r>
              <a:rPr lang="en-US" sz="1600" dirty="0"/>
              <a:t>: Secretary</a:t>
            </a:r>
          </a:p>
        </p:txBody>
      </p:sp>
      <p:pic>
        <p:nvPicPr>
          <p:cNvPr id="10" name="Picture 9">
            <a:extLst>
              <a:ext uri="{FF2B5EF4-FFF2-40B4-BE49-F238E27FC236}">
                <a16:creationId xmlns:a16="http://schemas.microsoft.com/office/drawing/2014/main" id="{171E0040-701D-E74B-8129-EE0A81E5C59A}"/>
              </a:ext>
            </a:extLst>
          </p:cNvPr>
          <p:cNvPicPr>
            <a:picLocks noChangeAspect="1"/>
          </p:cNvPicPr>
          <p:nvPr/>
        </p:nvPicPr>
        <p:blipFill>
          <a:blip r:embed="rId2"/>
          <a:stretch>
            <a:fillRect/>
          </a:stretch>
        </p:blipFill>
        <p:spPr>
          <a:xfrm>
            <a:off x="248784" y="1481828"/>
            <a:ext cx="1547359" cy="1545747"/>
          </a:xfrm>
          <a:prstGeom prst="rect">
            <a:avLst/>
          </a:prstGeom>
        </p:spPr>
      </p:pic>
      <p:pic>
        <p:nvPicPr>
          <p:cNvPr id="13" name="Picture 12">
            <a:extLst>
              <a:ext uri="{FF2B5EF4-FFF2-40B4-BE49-F238E27FC236}">
                <a16:creationId xmlns:a16="http://schemas.microsoft.com/office/drawing/2014/main" id="{E286E95A-2125-174B-89EB-9AA7BA586217}"/>
              </a:ext>
            </a:extLst>
          </p:cNvPr>
          <p:cNvPicPr>
            <a:picLocks noChangeAspect="1"/>
          </p:cNvPicPr>
          <p:nvPr/>
        </p:nvPicPr>
        <p:blipFill>
          <a:blip r:embed="rId3"/>
          <a:stretch>
            <a:fillRect/>
          </a:stretch>
        </p:blipFill>
        <p:spPr>
          <a:xfrm>
            <a:off x="7797050" y="1717764"/>
            <a:ext cx="1352697" cy="1732204"/>
          </a:xfrm>
          <a:prstGeom prst="rect">
            <a:avLst/>
          </a:prstGeom>
        </p:spPr>
      </p:pic>
      <p:pic>
        <p:nvPicPr>
          <p:cNvPr id="16" name="Picture 15">
            <a:extLst>
              <a:ext uri="{FF2B5EF4-FFF2-40B4-BE49-F238E27FC236}">
                <a16:creationId xmlns:a16="http://schemas.microsoft.com/office/drawing/2014/main" id="{8AB87A82-EF17-6249-9985-90E618AA2D96}"/>
              </a:ext>
            </a:extLst>
          </p:cNvPr>
          <p:cNvPicPr>
            <a:picLocks noChangeAspect="1"/>
          </p:cNvPicPr>
          <p:nvPr/>
        </p:nvPicPr>
        <p:blipFill>
          <a:blip r:embed="rId4"/>
          <a:stretch>
            <a:fillRect/>
          </a:stretch>
        </p:blipFill>
        <p:spPr>
          <a:xfrm>
            <a:off x="295841" y="3156466"/>
            <a:ext cx="1453243" cy="1453243"/>
          </a:xfrm>
          <a:prstGeom prst="rect">
            <a:avLst/>
          </a:prstGeom>
        </p:spPr>
      </p:pic>
      <p:pic>
        <p:nvPicPr>
          <p:cNvPr id="19" name="Picture 18">
            <a:extLst>
              <a:ext uri="{FF2B5EF4-FFF2-40B4-BE49-F238E27FC236}">
                <a16:creationId xmlns:a16="http://schemas.microsoft.com/office/drawing/2014/main" id="{B7701160-B7A5-DF4D-A882-371C96008335}"/>
              </a:ext>
            </a:extLst>
          </p:cNvPr>
          <p:cNvPicPr>
            <a:picLocks noChangeAspect="1"/>
          </p:cNvPicPr>
          <p:nvPr/>
        </p:nvPicPr>
        <p:blipFill rotWithShape="1">
          <a:blip r:embed="rId5"/>
          <a:srcRect b="19346"/>
          <a:stretch/>
        </p:blipFill>
        <p:spPr>
          <a:xfrm>
            <a:off x="7797050" y="3563801"/>
            <a:ext cx="1352697" cy="1572621"/>
          </a:xfrm>
          <a:prstGeom prst="rect">
            <a:avLst/>
          </a:prstGeom>
        </p:spPr>
      </p:pic>
      <p:pic>
        <p:nvPicPr>
          <p:cNvPr id="21" name="Picture 20">
            <a:extLst>
              <a:ext uri="{FF2B5EF4-FFF2-40B4-BE49-F238E27FC236}">
                <a16:creationId xmlns:a16="http://schemas.microsoft.com/office/drawing/2014/main" id="{8B38018D-C523-DF4A-B2D3-A40EBE86701B}"/>
              </a:ext>
            </a:extLst>
          </p:cNvPr>
          <p:cNvPicPr>
            <a:picLocks noChangeAspect="1"/>
          </p:cNvPicPr>
          <p:nvPr/>
        </p:nvPicPr>
        <p:blipFill>
          <a:blip r:embed="rId6"/>
          <a:stretch>
            <a:fillRect/>
          </a:stretch>
        </p:blipFill>
        <p:spPr>
          <a:xfrm>
            <a:off x="166022" y="4870966"/>
            <a:ext cx="1583062" cy="1679287"/>
          </a:xfrm>
          <a:prstGeom prst="rect">
            <a:avLst/>
          </a:prstGeom>
        </p:spPr>
      </p:pic>
      <p:pic>
        <p:nvPicPr>
          <p:cNvPr id="23" name="Picture 22">
            <a:extLst>
              <a:ext uri="{FF2B5EF4-FFF2-40B4-BE49-F238E27FC236}">
                <a16:creationId xmlns:a16="http://schemas.microsoft.com/office/drawing/2014/main" id="{2A5897D7-424C-FF48-99F7-1203AA301FB5}"/>
              </a:ext>
            </a:extLst>
          </p:cNvPr>
          <p:cNvPicPr>
            <a:picLocks noChangeAspect="1"/>
          </p:cNvPicPr>
          <p:nvPr/>
        </p:nvPicPr>
        <p:blipFill rotWithShape="1">
          <a:blip r:embed="rId7"/>
          <a:srcRect t="35756" r="24826" b="-5773"/>
          <a:stretch/>
        </p:blipFill>
        <p:spPr>
          <a:xfrm>
            <a:off x="7797050" y="5233927"/>
            <a:ext cx="1352697" cy="1679862"/>
          </a:xfrm>
          <a:prstGeom prst="rect">
            <a:avLst/>
          </a:prstGeom>
        </p:spPr>
      </p:pic>
    </p:spTree>
    <p:extLst>
      <p:ext uri="{BB962C8B-B14F-4D97-AF65-F5344CB8AC3E}">
        <p14:creationId xmlns:p14="http://schemas.microsoft.com/office/powerpoint/2010/main" val="234156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2251-EF22-BF4F-8A1E-358697BF9818}"/>
              </a:ext>
            </a:extLst>
          </p:cNvPr>
          <p:cNvSpPr>
            <a:spLocks noGrp="1"/>
          </p:cNvSpPr>
          <p:nvPr>
            <p:ph type="title"/>
          </p:nvPr>
        </p:nvSpPr>
        <p:spPr/>
        <p:txBody>
          <a:bodyPr/>
          <a:lstStyle/>
          <a:p>
            <a:r>
              <a:rPr lang="en-US" dirty="0"/>
              <a:t>Definition of Guardian</a:t>
            </a:r>
          </a:p>
        </p:txBody>
      </p:sp>
      <p:sp>
        <p:nvSpPr>
          <p:cNvPr id="3" name="Content Placeholder 2">
            <a:extLst>
              <a:ext uri="{FF2B5EF4-FFF2-40B4-BE49-F238E27FC236}">
                <a16:creationId xmlns:a16="http://schemas.microsoft.com/office/drawing/2014/main" id="{FC7C2C11-061C-4947-86B1-D83C82143FA8}"/>
              </a:ext>
            </a:extLst>
          </p:cNvPr>
          <p:cNvSpPr>
            <a:spLocks noGrp="1"/>
          </p:cNvSpPr>
          <p:nvPr>
            <p:ph idx="1"/>
          </p:nvPr>
        </p:nvSpPr>
        <p:spPr/>
        <p:txBody>
          <a:bodyPr/>
          <a:lstStyle/>
          <a:p>
            <a:r>
              <a:rPr lang="en-US" dirty="0"/>
              <a:t>A guardian is defined as a person who looks after and is legally responsible for someone who is unable to manage their own affairs, especially an incompetent or disabled person or a child whose parents have died.</a:t>
            </a:r>
          </a:p>
          <a:p>
            <a:endParaRPr lang="en-US" dirty="0"/>
          </a:p>
          <a:p>
            <a:r>
              <a:rPr lang="en-US" dirty="0"/>
              <a:t>A guardian is someone who has been legally appointed to take charge of the affairs of another person, for example a child or someone who is mentally ill.</a:t>
            </a:r>
          </a:p>
        </p:txBody>
      </p:sp>
    </p:spTree>
    <p:extLst>
      <p:ext uri="{BB962C8B-B14F-4D97-AF65-F5344CB8AC3E}">
        <p14:creationId xmlns:p14="http://schemas.microsoft.com/office/powerpoint/2010/main" val="111155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E4DD-0CE0-1A47-AD2B-C7B607DFA8C0}"/>
              </a:ext>
            </a:extLst>
          </p:cNvPr>
          <p:cNvSpPr>
            <a:spLocks noGrp="1"/>
          </p:cNvSpPr>
          <p:nvPr>
            <p:ph type="title"/>
          </p:nvPr>
        </p:nvSpPr>
        <p:spPr/>
        <p:txBody>
          <a:bodyPr>
            <a:normAutofit fontScale="90000"/>
          </a:bodyPr>
          <a:lstStyle/>
          <a:p>
            <a:r>
              <a:rPr lang="en-US" dirty="0"/>
              <a:t>What guardians’ encounter on their cases</a:t>
            </a:r>
          </a:p>
        </p:txBody>
      </p:sp>
      <p:sp>
        <p:nvSpPr>
          <p:cNvPr id="3" name="Content Placeholder 2">
            <a:extLst>
              <a:ext uri="{FF2B5EF4-FFF2-40B4-BE49-F238E27FC236}">
                <a16:creationId xmlns:a16="http://schemas.microsoft.com/office/drawing/2014/main" id="{32D46036-5728-CC4C-901A-9BF779A686DF}"/>
              </a:ext>
            </a:extLst>
          </p:cNvPr>
          <p:cNvSpPr>
            <a:spLocks noGrp="1"/>
          </p:cNvSpPr>
          <p:nvPr>
            <p:ph idx="1"/>
          </p:nvPr>
        </p:nvSpPr>
        <p:spPr>
          <a:xfrm>
            <a:off x="1920240" y="2312276"/>
            <a:ext cx="8770571" cy="4545724"/>
          </a:xfrm>
        </p:spPr>
        <p:txBody>
          <a:bodyPr/>
          <a:lstStyle/>
          <a:p>
            <a:r>
              <a:rPr lang="en-US" dirty="0"/>
              <a:t>When a guardian is appointed by the court, the guardian has to visit the ward at their home, if they are living at home.  On most guardianship cases that involve neglect by the individual themselves, the guardian will usually go into a home that is in deplorable living conditions.</a:t>
            </a:r>
          </a:p>
          <a:p>
            <a:r>
              <a:rPr lang="en-US" dirty="0"/>
              <a:t>The next slide will how an example of what most guardian’s run into when they are appointed on a case.</a:t>
            </a:r>
          </a:p>
        </p:txBody>
      </p:sp>
    </p:spTree>
    <p:extLst>
      <p:ext uri="{BB962C8B-B14F-4D97-AF65-F5344CB8AC3E}">
        <p14:creationId xmlns:p14="http://schemas.microsoft.com/office/powerpoint/2010/main" val="254925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2C0B-6ECA-B544-B779-46D4A56A628F}"/>
              </a:ext>
            </a:extLst>
          </p:cNvPr>
          <p:cNvSpPr>
            <a:spLocks noGrp="1"/>
          </p:cNvSpPr>
          <p:nvPr>
            <p:ph type="title"/>
          </p:nvPr>
        </p:nvSpPr>
        <p:spPr/>
        <p:txBody>
          <a:bodyPr>
            <a:normAutofit fontScale="90000"/>
          </a:bodyPr>
          <a:lstStyle/>
          <a:p>
            <a:r>
              <a:rPr lang="en-US" dirty="0"/>
              <a:t>What guardian’s encounter on their cases continued…</a:t>
            </a:r>
          </a:p>
        </p:txBody>
      </p:sp>
      <p:pic>
        <p:nvPicPr>
          <p:cNvPr id="5" name="Content Placeholder 4">
            <a:extLst>
              <a:ext uri="{FF2B5EF4-FFF2-40B4-BE49-F238E27FC236}">
                <a16:creationId xmlns:a16="http://schemas.microsoft.com/office/drawing/2014/main" id="{263D1572-E85E-7544-A889-33A795BF361A}"/>
              </a:ext>
            </a:extLst>
          </p:cNvPr>
          <p:cNvPicPr>
            <a:picLocks noGrp="1" noChangeAspect="1"/>
          </p:cNvPicPr>
          <p:nvPr>
            <p:ph idx="1"/>
          </p:nvPr>
        </p:nvPicPr>
        <p:blipFill>
          <a:blip r:embed="rId2"/>
          <a:stretch>
            <a:fillRect/>
          </a:stretch>
        </p:blipFill>
        <p:spPr>
          <a:xfrm>
            <a:off x="2449285" y="2235823"/>
            <a:ext cx="7767997" cy="4369499"/>
          </a:xfrm>
        </p:spPr>
      </p:pic>
    </p:spTree>
    <p:extLst>
      <p:ext uri="{BB962C8B-B14F-4D97-AF65-F5344CB8AC3E}">
        <p14:creationId xmlns:p14="http://schemas.microsoft.com/office/powerpoint/2010/main" val="190807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F92-D8D9-6743-90A1-AB45F8B2EEF6}"/>
              </a:ext>
            </a:extLst>
          </p:cNvPr>
          <p:cNvSpPr>
            <a:spLocks noGrp="1"/>
          </p:cNvSpPr>
          <p:nvPr>
            <p:ph type="title"/>
          </p:nvPr>
        </p:nvSpPr>
        <p:spPr/>
        <p:txBody>
          <a:bodyPr>
            <a:normAutofit fontScale="90000"/>
          </a:bodyPr>
          <a:lstStyle/>
          <a:p>
            <a:r>
              <a:rPr lang="en-US" dirty="0"/>
              <a:t>Guardianship Law in Florida:</a:t>
            </a:r>
            <a:br>
              <a:rPr lang="en-US" dirty="0"/>
            </a:br>
            <a:r>
              <a:rPr lang="en-US" dirty="0"/>
              <a:t>Florida Statute 744</a:t>
            </a:r>
          </a:p>
        </p:txBody>
      </p:sp>
      <p:sp>
        <p:nvSpPr>
          <p:cNvPr id="3" name="Content Placeholder 2">
            <a:extLst>
              <a:ext uri="{FF2B5EF4-FFF2-40B4-BE49-F238E27FC236}">
                <a16:creationId xmlns:a16="http://schemas.microsoft.com/office/drawing/2014/main" id="{E85C4622-9E07-8D48-B112-39CA9EEFCD97}"/>
              </a:ext>
            </a:extLst>
          </p:cNvPr>
          <p:cNvSpPr>
            <a:spLocks noGrp="1"/>
          </p:cNvSpPr>
          <p:nvPr>
            <p:ph idx="1"/>
          </p:nvPr>
        </p:nvSpPr>
        <p:spPr>
          <a:xfrm>
            <a:off x="1272210" y="2325757"/>
            <a:ext cx="10137912" cy="4273825"/>
          </a:xfrm>
        </p:spPr>
        <p:txBody>
          <a:bodyPr>
            <a:normAutofit/>
          </a:bodyPr>
          <a:lstStyle/>
          <a:p>
            <a:r>
              <a:rPr lang="en-US" dirty="0"/>
              <a:t>Florida Statute Chapter 744 governs Guardianship law in the State of Florida.  </a:t>
            </a:r>
          </a:p>
          <a:p>
            <a:r>
              <a:rPr lang="en-US" b="1" dirty="0"/>
              <a:t>Types of Guardians:</a:t>
            </a:r>
          </a:p>
          <a:p>
            <a:r>
              <a:rPr lang="en-US" dirty="0"/>
              <a:t>Family Guardian;</a:t>
            </a:r>
          </a:p>
          <a:p>
            <a:r>
              <a:rPr lang="en-US" dirty="0"/>
              <a:t>Professional Guardian;</a:t>
            </a:r>
          </a:p>
          <a:p>
            <a:r>
              <a:rPr lang="en-US" dirty="0"/>
              <a:t>Public Guardian;</a:t>
            </a:r>
          </a:p>
          <a:p>
            <a:r>
              <a:rPr lang="en-US" dirty="0"/>
              <a:t>Guardian Advocate: Guardian advocate is under Florida Statute 393.12 not Statute 744</a:t>
            </a:r>
          </a:p>
          <a:p>
            <a:endParaRPr lang="en-US" dirty="0"/>
          </a:p>
          <a:p>
            <a:endParaRPr lang="en-US" dirty="0"/>
          </a:p>
        </p:txBody>
      </p:sp>
    </p:spTree>
    <p:extLst>
      <p:ext uri="{BB962C8B-B14F-4D97-AF65-F5344CB8AC3E}">
        <p14:creationId xmlns:p14="http://schemas.microsoft.com/office/powerpoint/2010/main" val="372205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DEC8-15FF-4A46-8AC8-970E1319610F}"/>
              </a:ext>
            </a:extLst>
          </p:cNvPr>
          <p:cNvSpPr>
            <a:spLocks noGrp="1"/>
          </p:cNvSpPr>
          <p:nvPr>
            <p:ph type="title"/>
          </p:nvPr>
        </p:nvSpPr>
        <p:spPr/>
        <p:txBody>
          <a:bodyPr>
            <a:normAutofit fontScale="90000"/>
          </a:bodyPr>
          <a:lstStyle/>
          <a:p>
            <a:r>
              <a:rPr lang="en-US" dirty="0"/>
              <a:t>Legal Proceeding to Determine Incapacity</a:t>
            </a:r>
          </a:p>
        </p:txBody>
      </p:sp>
      <p:sp>
        <p:nvSpPr>
          <p:cNvPr id="3" name="Content Placeholder 2">
            <a:extLst>
              <a:ext uri="{FF2B5EF4-FFF2-40B4-BE49-F238E27FC236}">
                <a16:creationId xmlns:a16="http://schemas.microsoft.com/office/drawing/2014/main" id="{DFF32733-844A-0140-8CE6-9B6F6D5CBC67}"/>
              </a:ext>
            </a:extLst>
          </p:cNvPr>
          <p:cNvSpPr>
            <a:spLocks noGrp="1"/>
          </p:cNvSpPr>
          <p:nvPr>
            <p:ph idx="1"/>
          </p:nvPr>
        </p:nvSpPr>
        <p:spPr/>
        <p:txBody>
          <a:bodyPr>
            <a:normAutofit fontScale="85000" lnSpcReduction="10000"/>
          </a:bodyPr>
          <a:lstStyle/>
          <a:p>
            <a:r>
              <a:rPr lang="en-US" dirty="0"/>
              <a:t>The following is a process in initiating an incapacity proceeding:</a:t>
            </a:r>
          </a:p>
          <a:p>
            <a:r>
              <a:rPr lang="en-US" dirty="0"/>
              <a:t>A petitioner files a Petition to Determine Incapacity in the mental health file along with a Petition for Appointment of Guardian.  These forms have to be filed at the same time.</a:t>
            </a:r>
          </a:p>
          <a:p>
            <a:r>
              <a:rPr lang="en-US" dirty="0"/>
              <a:t>The court appoints a court appointed attorney a/k/a an attorney Elisor to represent the interest of the alleged incapacitated in the incapacity proceeding.</a:t>
            </a:r>
          </a:p>
          <a:p>
            <a:r>
              <a:rPr lang="en-US" dirty="0"/>
              <a:t>The court also appoints three examining committee members to evaluate the alleged incapacitated, prior to the hearing to determine incapacity and have their evaluations filed with the court.</a:t>
            </a:r>
          </a:p>
          <a:p>
            <a:endParaRPr lang="en-US" dirty="0"/>
          </a:p>
          <a:p>
            <a:endParaRPr lang="en-US" dirty="0"/>
          </a:p>
        </p:txBody>
      </p:sp>
    </p:spTree>
    <p:extLst>
      <p:ext uri="{BB962C8B-B14F-4D97-AF65-F5344CB8AC3E}">
        <p14:creationId xmlns:p14="http://schemas.microsoft.com/office/powerpoint/2010/main" val="369886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C367-522E-DE4E-A821-3CBF88551DFA}"/>
              </a:ext>
            </a:extLst>
          </p:cNvPr>
          <p:cNvSpPr>
            <a:spLocks noGrp="1"/>
          </p:cNvSpPr>
          <p:nvPr>
            <p:ph type="title"/>
          </p:nvPr>
        </p:nvSpPr>
        <p:spPr/>
        <p:txBody>
          <a:bodyPr/>
          <a:lstStyle/>
          <a:p>
            <a:r>
              <a:rPr lang="en-US" dirty="0"/>
              <a:t>Public and Professional Guardians</a:t>
            </a:r>
          </a:p>
        </p:txBody>
      </p:sp>
      <p:sp>
        <p:nvSpPr>
          <p:cNvPr id="3" name="Content Placeholder 2">
            <a:extLst>
              <a:ext uri="{FF2B5EF4-FFF2-40B4-BE49-F238E27FC236}">
                <a16:creationId xmlns:a16="http://schemas.microsoft.com/office/drawing/2014/main" id="{22BDC978-DE7E-0540-A2EA-81066C17FB61}"/>
              </a:ext>
            </a:extLst>
          </p:cNvPr>
          <p:cNvSpPr>
            <a:spLocks noGrp="1"/>
          </p:cNvSpPr>
          <p:nvPr>
            <p:ph idx="1"/>
          </p:nvPr>
        </p:nvSpPr>
        <p:spPr/>
        <p:txBody>
          <a:bodyPr/>
          <a:lstStyle/>
          <a:p>
            <a:r>
              <a:rPr lang="en-US" dirty="0"/>
              <a:t>All guardian’s whether public or professional are overseen by the Office of the Public and Professional Guardian OPPG. </a:t>
            </a:r>
          </a:p>
          <a:p>
            <a:r>
              <a:rPr lang="en-US" dirty="0"/>
              <a:t>OPPG has complete oversight on all guardians and also approves the standards of practice for public and professional guardians.</a:t>
            </a:r>
          </a:p>
          <a:p>
            <a:r>
              <a:rPr lang="en-US" dirty="0"/>
              <a:t>The office of OPPG is held under the auspice of the Department of Elder Affairs.</a:t>
            </a:r>
          </a:p>
          <a:p>
            <a:r>
              <a:rPr lang="en-US" dirty="0">
                <a:hlinkClick r:id="rId2"/>
              </a:rPr>
              <a:t>www.elderaffairs.state.fl.us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82122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7F39-7DC7-D44F-B963-48E0D771ADA2}"/>
              </a:ext>
            </a:extLst>
          </p:cNvPr>
          <p:cNvSpPr>
            <a:spLocks noGrp="1"/>
          </p:cNvSpPr>
          <p:nvPr>
            <p:ph type="title"/>
          </p:nvPr>
        </p:nvSpPr>
        <p:spPr/>
        <p:txBody>
          <a:bodyPr/>
          <a:lstStyle/>
          <a:p>
            <a:r>
              <a:rPr lang="en-US" dirty="0"/>
              <a:t>Family Guardians</a:t>
            </a:r>
          </a:p>
        </p:txBody>
      </p:sp>
      <p:sp>
        <p:nvSpPr>
          <p:cNvPr id="3" name="Content Placeholder 2">
            <a:extLst>
              <a:ext uri="{FF2B5EF4-FFF2-40B4-BE49-F238E27FC236}">
                <a16:creationId xmlns:a16="http://schemas.microsoft.com/office/drawing/2014/main" id="{EE33977F-0135-B34E-A800-1A57B0236145}"/>
              </a:ext>
            </a:extLst>
          </p:cNvPr>
          <p:cNvSpPr>
            <a:spLocks noGrp="1"/>
          </p:cNvSpPr>
          <p:nvPr>
            <p:ph idx="1"/>
          </p:nvPr>
        </p:nvSpPr>
        <p:spPr/>
        <p:txBody>
          <a:bodyPr/>
          <a:lstStyle/>
          <a:p>
            <a:r>
              <a:rPr lang="en-US" dirty="0"/>
              <a:t>When an individual has been adjudicated incapacitated by the court, the court will firstly show preference to Family Guardians.  However, if the proposed family guardian does not qualify under the statute to be appointed as the guardian for their family member, then the court will appoint a professional guardian if the alleged incapacitated has assets or the public guardian, if the alleged incapacitated is indigent.</a:t>
            </a:r>
          </a:p>
        </p:txBody>
      </p:sp>
    </p:spTree>
    <p:extLst>
      <p:ext uri="{BB962C8B-B14F-4D97-AF65-F5344CB8AC3E}">
        <p14:creationId xmlns:p14="http://schemas.microsoft.com/office/powerpoint/2010/main" val="679875452"/>
      </p:ext>
    </p:extLst>
  </p:cSld>
  <p:clrMapOvr>
    <a:masterClrMapping/>
  </p:clrMapOvr>
</p:sld>
</file>

<file path=ppt/theme/theme1.xml><?xml version="1.0" encoding="utf-8"?>
<a:theme xmlns:a="http://schemas.openxmlformats.org/drawingml/2006/main" name="SketchLines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3818</TotalTime>
  <Words>1647</Words>
  <Application>Microsoft Office PowerPoint</Application>
  <PresentationFormat>Widescreen</PresentationFormat>
  <Paragraphs>100</Paragraphs>
  <Slides>25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Meiryo</vt:lpstr>
      <vt:lpstr>Corbel</vt:lpstr>
      <vt:lpstr>SketchLinesVTI</vt:lpstr>
      <vt:lpstr>Guardianship ”All you need    to know.”</vt:lpstr>
      <vt:lpstr>Disclaimer</vt:lpstr>
      <vt:lpstr>Definition of Guardian</vt:lpstr>
      <vt:lpstr>What guardians’ encounter on their cases</vt:lpstr>
      <vt:lpstr>What guardian’s encounter on their cases continued…</vt:lpstr>
      <vt:lpstr>Guardianship Law in Florida: Florida Statute 744</vt:lpstr>
      <vt:lpstr>Legal Proceeding to Determine Incapacity</vt:lpstr>
      <vt:lpstr>Public and Professional Guardians</vt:lpstr>
      <vt:lpstr>Family Guardians</vt:lpstr>
      <vt:lpstr>Guardian Advocate</vt:lpstr>
      <vt:lpstr>Types of Guardianship</vt:lpstr>
      <vt:lpstr>Types of Guardianship continued</vt:lpstr>
      <vt:lpstr>Types of Guardianship continued</vt:lpstr>
      <vt:lpstr>Annual Filing Requirements with the Court</vt:lpstr>
      <vt:lpstr>Guardianship Forms</vt:lpstr>
      <vt:lpstr>Pros on Guardianship</vt:lpstr>
      <vt:lpstr>Cons on Guardianship</vt:lpstr>
      <vt:lpstr>Conservatorship vs Guardianship</vt:lpstr>
      <vt:lpstr>Famous Guardianship/Conservatorship Cases</vt:lpstr>
      <vt:lpstr>Famous Guardianship/Conservatorship Cases</vt:lpstr>
      <vt:lpstr>Famous Guardianship/Conservatorship Cases</vt:lpstr>
      <vt:lpstr>TEDX Getting Old Should Not Mean Losing Control</vt:lpstr>
      <vt:lpstr>Florida State Guardianship Association</vt:lpstr>
      <vt:lpstr>Tri-County Heartland Chapter</vt:lpstr>
      <vt:lpstr>Tri-County Heartland Chapter  Board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”All you need to know.”</dc:title>
  <dc:creator>barbara Stone</dc:creator>
  <cp:lastModifiedBy>Mary Wendel</cp:lastModifiedBy>
  <cp:revision>42</cp:revision>
  <dcterms:created xsi:type="dcterms:W3CDTF">2021-01-24T23:11:03Z</dcterms:created>
  <dcterms:modified xsi:type="dcterms:W3CDTF">2021-02-23T12:17:45Z</dcterms:modified>
</cp:coreProperties>
</file>